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61" r:id="rId4"/>
    <p:sldId id="258" r:id="rId5"/>
    <p:sldId id="257" r:id="rId6"/>
    <p:sldId id="262" r:id="rId7"/>
    <p:sldId id="259" r:id="rId8"/>
    <p:sldId id="266" r:id="rId9"/>
    <p:sldId id="267" r:id="rId10"/>
    <p:sldId id="268" r:id="rId11"/>
    <p:sldId id="265" r:id="rId12"/>
    <p:sldId id="270" r:id="rId13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74747"/>
    <a:srgbClr val="C9394A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3" autoAdjust="0"/>
    <p:restoredTop sz="82335"/>
  </p:normalViewPr>
  <p:slideViewPr>
    <p:cSldViewPr>
      <p:cViewPr varScale="1">
        <p:scale>
          <a:sx n="106" d="100"/>
          <a:sy n="106" d="100"/>
        </p:scale>
        <p:origin x="192" y="4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buFont typeface="Arial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9B9E5593-D26D-4F57-9B14-3FE3036E209D}" type="datetime1">
              <a:rPr lang="zh-CN" altLang="en-US"/>
              <a:t>2017/12/2</a:t>
            </a:fld>
            <a:endParaRPr lang="zh-CN" altLang="en-US" sz="1200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</p:sp>
      <p:sp>
        <p:nvSpPr>
          <p:cNvPr id="5125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单击此处编辑母版文本样式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第二级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第三级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第四级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buFont typeface="Arial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buFont typeface="Arial" pitchFamily="34" charset="0"/>
              <a:buNone/>
              <a:defRPr smtClean="0"/>
            </a:lvl1pPr>
          </a:lstStyle>
          <a:p>
            <a:pPr>
              <a:defRPr/>
            </a:pPr>
            <a:fld id="{DB83DD12-4F9C-454D-B86F-B68E455FB2F6}" type="slidenum">
              <a:rPr lang="zh-CN" altLang="en-US"/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8648547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4280918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10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963131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787111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999038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A bundler for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javascript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and friends. Packs many modules into a few bundled assets. Code Splitting allows to load parts for the application on demand. Through "loaders," modules can be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CommonJs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, AMD, ES6 modules, CSS, Images, JSON,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Coffeescript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, LESS, ... and your custom stuff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64485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A bundler for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javascript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and friends. Packs many modules into a few bundled assets. Code Splitting allows to load parts for the application on demand. Through "loaders," modules can be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CommonJs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, AMD, ES6 modules, CSS, Images, JSON,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Coffeescript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, LESS, ... and your custom stuff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3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822516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829056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357191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 err="1" smtClean="0"/>
              <a:t>Webpack</a:t>
            </a:r>
            <a:r>
              <a:rPr lang="zh-CN" altLang="en-US" dirty="0" smtClean="0"/>
              <a:t> 在</a:t>
            </a:r>
            <a:r>
              <a:rPr lang="en-US" altLang="zh-CN" dirty="0" smtClean="0"/>
              <a:t>2014.2</a:t>
            </a:r>
            <a:r>
              <a:rPr lang="zh-CN" altLang="en-US" dirty="0" smtClean="0"/>
              <a:t>月第一次发布</a:t>
            </a:r>
            <a:r>
              <a:rPr lang="en-US" altLang="zh-CN" dirty="0" smtClean="0"/>
              <a:t>v1.0.0</a:t>
            </a:r>
            <a:r>
              <a:rPr lang="zh-CN" altLang="en-US" baseline="0" dirty="0" smtClean="0"/>
              <a:t> 正式版本，现在慕课网的大多数前端实战相关的视频的都是使用</a:t>
            </a:r>
            <a:r>
              <a:rPr lang="en-US" altLang="zh-CN" baseline="0" dirty="0" err="1" smtClean="0"/>
              <a:t>webpack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1</a:t>
            </a:r>
            <a:r>
              <a:rPr lang="zh-CN" altLang="en-US" baseline="0" dirty="0" smtClean="0"/>
              <a:t>，在正式发布</a:t>
            </a:r>
            <a:r>
              <a:rPr lang="en-US" altLang="zh-CN" baseline="0" dirty="0" smtClean="0"/>
              <a:t>V2</a:t>
            </a:r>
            <a:r>
              <a:rPr lang="zh-CN" altLang="en-US" baseline="0" dirty="0" smtClean="0"/>
              <a:t> 的时候和</a:t>
            </a:r>
            <a:r>
              <a:rPr lang="en-US" altLang="zh-CN" baseline="0" dirty="0" smtClean="0"/>
              <a:t>V1</a:t>
            </a:r>
            <a:r>
              <a:rPr lang="zh-CN" altLang="en-US" baseline="0" dirty="0" smtClean="0"/>
              <a:t> 隔了比较久，虽然其实</a:t>
            </a:r>
            <a:r>
              <a:rPr lang="en-US" altLang="zh-CN" baseline="0" dirty="0" smtClean="0"/>
              <a:t>V2.0.0</a:t>
            </a:r>
            <a:r>
              <a:rPr lang="zh-CN" altLang="en-US" baseline="0" dirty="0" smtClean="0"/>
              <a:t>的</a:t>
            </a:r>
            <a:r>
              <a:rPr lang="en-US" altLang="zh-CN" baseline="0" dirty="0" smtClean="0"/>
              <a:t>beta</a:t>
            </a:r>
            <a:r>
              <a:rPr lang="zh-CN" altLang="en-US" baseline="0" dirty="0" smtClean="0"/>
              <a:t> 早就开始和</a:t>
            </a:r>
            <a:r>
              <a:rPr lang="en-US" altLang="zh-CN" baseline="0" dirty="0" smtClean="0"/>
              <a:t>V1</a:t>
            </a:r>
            <a:r>
              <a:rPr lang="zh-CN" altLang="en-US" baseline="0" dirty="0" smtClean="0"/>
              <a:t>一起并行开发。但是时隔</a:t>
            </a:r>
            <a:r>
              <a:rPr lang="en-US" altLang="zh-CN" baseline="0" dirty="0" smtClean="0"/>
              <a:t>3</a:t>
            </a:r>
            <a:r>
              <a:rPr lang="zh-CN" altLang="en-US" baseline="0" dirty="0" smtClean="0"/>
              <a:t>年左右才发布第一个正式版，</a:t>
            </a:r>
            <a:r>
              <a:rPr lang="en-US" altLang="zh-CN" baseline="0" dirty="0" smtClean="0"/>
              <a:t>2.2.0 </a:t>
            </a:r>
            <a:r>
              <a:rPr lang="zh-CN" altLang="en-US" baseline="0" dirty="0" smtClean="0"/>
              <a:t>其中有很多重大的</a:t>
            </a:r>
            <a:r>
              <a:rPr lang="en-US" altLang="zh-CN" baseline="0" dirty="0" smtClean="0"/>
              <a:t>breaking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change</a:t>
            </a:r>
            <a:r>
              <a:rPr lang="zh-CN" altLang="en-US" baseline="0" dirty="0" smtClean="0"/>
              <a:t> 也就是不兼容改变，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1075433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7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786955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8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22675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作用域提升（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Scope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Hositing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）是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Webpack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3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的标志性特征，老版本的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Webpack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需要将每个模块包裹在单独的函数闭包中以实现模块系统。而这些封装函数往往会使得浏览器中运行的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JavaScript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代码性能有所下降；而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Closure Compiler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、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RollupJS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这些构建工具则会将代码中所有的模块作用域连接到单一闭包中，从而保证了浏览器中的代码运行速度。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2017/12/2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9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978571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solidFill>
                  <a:srgbClr val="212121"/>
                </a:solidFill>
              </a:defRPr>
            </a:lvl1pPr>
            <a:lvl2pPr>
              <a:defRPr sz="2000">
                <a:solidFill>
                  <a:srgbClr val="474747"/>
                </a:solidFill>
              </a:defRPr>
            </a:lvl2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>
                <a:sym typeface="Calibri" pitchFamily="34" charset="0"/>
              </a:rPr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 smtClean="0">
                <a:sym typeface="Calibri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 smtClean="0">
                <a:sym typeface="Calibri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Calibri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Calibri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Calibri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Calibri" pitchFamily="34" charset="0"/>
              </a:rPr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+mj-lt"/>
          <a:ea typeface="+mj-ea"/>
          <a:cs typeface="+mj-cs"/>
          <a:sym typeface="Calibri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9pPr>
    </p:titleStyle>
    <p:bodyStyle>
      <a:lvl1pPr marL="342900" indent="-3429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000" b="1">
          <a:solidFill>
            <a:srgbClr val="474747"/>
          </a:solidFill>
          <a:latin typeface="+mn-lt"/>
          <a:ea typeface="+mn-ea"/>
          <a:cs typeface="+mn-cs"/>
          <a:sym typeface="Calibri" pitchFamily="34" charset="0"/>
        </a:defRPr>
      </a:lvl1pPr>
      <a:lvl2pPr marL="742950" indent="-28575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2pPr>
      <a:lvl3pPr marL="11430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3pPr>
      <a:lvl4pPr marL="16002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4pPr>
      <a:lvl5pPr marL="20574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5pPr>
      <a:lvl6pPr marL="25146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6pPr>
      <a:lvl7pPr marL="29718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7pPr>
      <a:lvl8pPr marL="34290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8pPr>
      <a:lvl9pPr marL="38862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title"/>
          </p:nvPr>
        </p:nvSpPr>
        <p:spPr>
          <a:xfrm>
            <a:off x="479425" y="1550988"/>
            <a:ext cx="8229600" cy="857250"/>
          </a:xfrm>
        </p:spPr>
        <p:txBody>
          <a:bodyPr/>
          <a:lstStyle/>
          <a:p>
            <a:r>
              <a:rPr lang="en-US" altLang="zh-CN" dirty="0" err="1" smtClean="0"/>
              <a:t>Webpack</a:t>
            </a:r>
            <a:r>
              <a:rPr lang="zh-CN" altLang="en-US" dirty="0" smtClean="0"/>
              <a:t> 简介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7200" y="177958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概述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457200" y="217963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的版本更迭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7" name="文本框 2"/>
          <p:cNvSpPr txBox="1"/>
          <p:nvPr/>
        </p:nvSpPr>
        <p:spPr>
          <a:xfrm>
            <a:off x="457200" y="2579688"/>
            <a:ext cx="8229600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的功能进化</a:t>
            </a:r>
          </a:p>
        </p:txBody>
      </p:sp>
    </p:spTree>
    <p:extLst>
      <p:ext uri="{BB962C8B-B14F-4D97-AF65-F5344CB8AC3E}">
        <p14:creationId xmlns:p14="http://schemas.microsoft.com/office/powerpoint/2010/main" val="2051355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0.25 L -5.55556E-7 -1.23457E-6 " pathEditMode="relative" rAng="0" ptsTypes="AA">
                                      <p:cBhvr>
                                        <p:cTn id="6" dur="500" spd="-100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3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版本迁移</a:t>
            </a:r>
            <a:endParaRPr lang="en-US" dirty="0"/>
          </a:p>
        </p:txBody>
      </p:sp>
      <p:sp>
        <p:nvSpPr>
          <p:cNvPr id="6" name="文本框 2"/>
          <p:cNvSpPr txBox="1"/>
          <p:nvPr/>
        </p:nvSpPr>
        <p:spPr>
          <a:xfrm>
            <a:off x="323528" y="1275606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V1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-&gt; V2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7" name="文本框 2"/>
          <p:cNvSpPr txBox="1"/>
          <p:nvPr/>
        </p:nvSpPr>
        <p:spPr>
          <a:xfrm>
            <a:off x="611560" y="172370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迁移指南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https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://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webpack.js.org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/guides/migrating/</a:t>
            </a:r>
          </a:p>
        </p:txBody>
      </p:sp>
      <p:sp>
        <p:nvSpPr>
          <p:cNvPr id="8" name="文本框 2"/>
          <p:cNvSpPr txBox="1"/>
          <p:nvPr/>
        </p:nvSpPr>
        <p:spPr>
          <a:xfrm>
            <a:off x="611560" y="212375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中文版 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https://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doc.webpack-china.org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/guides/migrating/</a:t>
            </a:r>
          </a:p>
        </p:txBody>
      </p:sp>
      <p:sp>
        <p:nvSpPr>
          <p:cNvPr id="10" name="文本框 2"/>
          <p:cNvSpPr txBox="1"/>
          <p:nvPr/>
        </p:nvSpPr>
        <p:spPr>
          <a:xfrm>
            <a:off x="323528" y="2583806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V2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-&gt; V3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2" name="文本框 2"/>
          <p:cNvSpPr txBox="1"/>
          <p:nvPr/>
        </p:nvSpPr>
        <p:spPr>
          <a:xfrm>
            <a:off x="611560" y="3024032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更新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~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88210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参与社区投票</a:t>
            </a:r>
            <a:endParaRPr lang="en-US" dirty="0"/>
          </a:p>
        </p:txBody>
      </p:sp>
      <p:sp>
        <p:nvSpPr>
          <p:cNvPr id="5" name="文本框 2"/>
          <p:cNvSpPr txBox="1"/>
          <p:nvPr/>
        </p:nvSpPr>
        <p:spPr>
          <a:xfrm>
            <a:off x="1763688" y="2049680"/>
            <a:ext cx="8229600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ote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：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https://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webpack.js.org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/vote/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755" y="843558"/>
            <a:ext cx="6666490" cy="413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75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参与社区投票</a:t>
            </a:r>
            <a:endParaRPr lang="en-US" dirty="0"/>
          </a:p>
        </p:txBody>
      </p:sp>
      <p:sp>
        <p:nvSpPr>
          <p:cNvPr id="5" name="文本框 2"/>
          <p:cNvSpPr txBox="1"/>
          <p:nvPr/>
        </p:nvSpPr>
        <p:spPr>
          <a:xfrm>
            <a:off x="1763688" y="2049680"/>
            <a:ext cx="8229600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ote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：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https://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webpack.js.org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/vote/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92055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Webpack</a:t>
            </a:r>
            <a:r>
              <a:rPr lang="zh-CN" altLang="en-US" dirty="0"/>
              <a:t> 概述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07604" y="1851670"/>
            <a:ext cx="7128792" cy="15121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74747"/>
                </a:solidFill>
                <a:latin typeface="+mn-lt"/>
              </a:rPr>
              <a:t>A bundler for </a:t>
            </a:r>
            <a:r>
              <a:rPr lang="en-US" dirty="0" err="1">
                <a:solidFill>
                  <a:srgbClr val="474747"/>
                </a:solidFill>
                <a:latin typeface="+mn-lt"/>
              </a:rPr>
              <a:t>javascript</a:t>
            </a:r>
            <a:r>
              <a:rPr lang="en-US" dirty="0">
                <a:solidFill>
                  <a:srgbClr val="474747"/>
                </a:solidFill>
                <a:latin typeface="+mn-lt"/>
              </a:rPr>
              <a:t> and friends. Packs many modules into a few bundled assets. Code Splitting allows to load parts for the application on demand. Through "loaders," modules can be </a:t>
            </a:r>
            <a:r>
              <a:rPr lang="en-US" dirty="0" err="1">
                <a:solidFill>
                  <a:srgbClr val="474747"/>
                </a:solidFill>
                <a:latin typeface="+mn-lt"/>
              </a:rPr>
              <a:t>CommonJs</a:t>
            </a:r>
            <a:r>
              <a:rPr lang="en-US" dirty="0">
                <a:solidFill>
                  <a:srgbClr val="474747"/>
                </a:solidFill>
                <a:latin typeface="+mn-lt"/>
              </a:rPr>
              <a:t>, AMD, ES6 modules, CSS, Images, JSON, </a:t>
            </a:r>
            <a:r>
              <a:rPr lang="en-US" dirty="0" err="1">
                <a:solidFill>
                  <a:srgbClr val="474747"/>
                </a:solidFill>
                <a:latin typeface="+mn-lt"/>
              </a:rPr>
              <a:t>Coffeescript</a:t>
            </a:r>
            <a:r>
              <a:rPr lang="en-US" dirty="0">
                <a:solidFill>
                  <a:srgbClr val="474747"/>
                </a:solidFill>
                <a:latin typeface="+mn-lt"/>
              </a:rPr>
              <a:t>, LESS, ... and your custom stuff. 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44" y="1073012"/>
            <a:ext cx="8136396" cy="365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218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title"/>
          </p:nvPr>
        </p:nvSpPr>
        <p:spPr>
          <a:xfrm>
            <a:off x="479425" y="1550988"/>
            <a:ext cx="8229600" cy="857250"/>
          </a:xfrm>
        </p:spPr>
        <p:txBody>
          <a:bodyPr/>
          <a:lstStyle/>
          <a:p>
            <a:r>
              <a:rPr lang="en-US" altLang="zh-CN" dirty="0" err="1" smtClean="0"/>
              <a:t>Webpack</a:t>
            </a:r>
            <a:r>
              <a:rPr lang="zh-CN" altLang="en-US" dirty="0" smtClean="0"/>
              <a:t> 概述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7200" y="177958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官网：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https://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webpack.js.org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/</a:t>
            </a:r>
          </a:p>
        </p:txBody>
      </p:sp>
      <p:sp>
        <p:nvSpPr>
          <p:cNvPr id="6" name="文本框 2"/>
          <p:cNvSpPr txBox="1"/>
          <p:nvPr/>
        </p:nvSpPr>
        <p:spPr>
          <a:xfrm>
            <a:off x="457200" y="217963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Version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：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V3.8.1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7" name="文本框 2"/>
          <p:cNvSpPr txBox="1"/>
          <p:nvPr/>
        </p:nvSpPr>
        <p:spPr>
          <a:xfrm>
            <a:off x="457200" y="2579688"/>
            <a:ext cx="8229600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Github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：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 https://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github.com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/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/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300" y="1173163"/>
            <a:ext cx="40894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11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0.25 L -5.55556E-7 -1.23457E-6 " pathEditMode="relative" rAng="0" ptsTypes="AA">
                                      <p:cBhvr>
                                        <p:cTn id="6" dur="500" spd="-100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3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"/>
          <p:cNvSpPr txBox="1"/>
          <p:nvPr/>
        </p:nvSpPr>
        <p:spPr>
          <a:xfrm>
            <a:off x="1259632" y="3795886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中文官网：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 https://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doc.webpack-china.org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0"/>
            <a:ext cx="2839498" cy="369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999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Webpack</a:t>
            </a:r>
            <a:r>
              <a:rPr lang="zh-CN" altLang="en-US" dirty="0" smtClean="0"/>
              <a:t> 版本更迭</a:t>
            </a:r>
            <a:endParaRPr lang="en-US" dirty="0"/>
          </a:p>
        </p:txBody>
      </p:sp>
      <p:sp>
        <p:nvSpPr>
          <p:cNvPr id="5" name="文本框 2"/>
          <p:cNvSpPr txBox="1"/>
          <p:nvPr/>
        </p:nvSpPr>
        <p:spPr>
          <a:xfrm>
            <a:off x="1043608" y="1995686"/>
            <a:ext cx="7056784" cy="40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https://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github.com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/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/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/releases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688" y="1033494"/>
            <a:ext cx="6147656" cy="384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大版本变化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80114" y="8770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文本框 2"/>
          <p:cNvSpPr txBox="1"/>
          <p:nvPr/>
        </p:nvSpPr>
        <p:spPr>
          <a:xfrm>
            <a:off x="2500835" y="1326243"/>
            <a:ext cx="4591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v1.0.0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--- 2014.2.20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5" name="文本框 2"/>
          <p:cNvSpPr txBox="1"/>
          <p:nvPr/>
        </p:nvSpPr>
        <p:spPr>
          <a:xfrm>
            <a:off x="2500835" y="2185967"/>
            <a:ext cx="4591011" cy="40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 v2.2.0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--- 2017.1.18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2500835" y="2742889"/>
            <a:ext cx="4591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 v3.0.0 --- 2017.6.19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7" name="文本框 2"/>
          <p:cNvSpPr txBox="1"/>
          <p:nvPr/>
        </p:nvSpPr>
        <p:spPr>
          <a:xfrm>
            <a:off x="2519770" y="3385134"/>
            <a:ext cx="4022781" cy="40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v4.0.0 beta ?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8" name="Up Arrow 7"/>
          <p:cNvSpPr/>
          <p:nvPr/>
        </p:nvSpPr>
        <p:spPr bwMode="auto">
          <a:xfrm rot="10800000">
            <a:off x="2267743" y="1307460"/>
            <a:ext cx="504056" cy="3270967"/>
          </a:xfrm>
          <a:prstGeom prst="upArrow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rgbClr val="C9394A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9226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功能进化</a:t>
            </a:r>
            <a:endParaRPr lang="en-US" dirty="0"/>
          </a:p>
        </p:txBody>
      </p:sp>
      <p:sp>
        <p:nvSpPr>
          <p:cNvPr id="5" name="文本框 2"/>
          <p:cNvSpPr txBox="1"/>
          <p:nvPr/>
        </p:nvSpPr>
        <p:spPr>
          <a:xfrm>
            <a:off x="446856" y="1097619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V1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972384" y="2611624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代码分割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972384" y="2167840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HMR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(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模块热更新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)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972384" y="1724056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编译、打包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1" name="文本框 2"/>
          <p:cNvSpPr txBox="1"/>
          <p:nvPr/>
        </p:nvSpPr>
        <p:spPr>
          <a:xfrm>
            <a:off x="972384" y="305540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文件处理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23196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功能进化</a:t>
            </a:r>
            <a:endParaRPr lang="en-US" dirty="0"/>
          </a:p>
        </p:txBody>
      </p:sp>
      <p:sp>
        <p:nvSpPr>
          <p:cNvPr id="5" name="文本框 2"/>
          <p:cNvSpPr txBox="1"/>
          <p:nvPr/>
        </p:nvSpPr>
        <p:spPr>
          <a:xfrm>
            <a:off x="446856" y="1097619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V2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972384" y="2167840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ES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module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972384" y="1724056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Tree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Shaking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8" name="文本框 2"/>
          <p:cNvSpPr txBox="1"/>
          <p:nvPr/>
        </p:nvSpPr>
        <p:spPr>
          <a:xfrm>
            <a:off x="984757" y="2611624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动态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Import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2" name="文本框 2"/>
          <p:cNvSpPr txBox="1"/>
          <p:nvPr/>
        </p:nvSpPr>
        <p:spPr>
          <a:xfrm>
            <a:off x="972384" y="305540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新的文档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64729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0" grpId="0"/>
      <p:bldP spid="8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功能进化</a:t>
            </a:r>
            <a:endParaRPr lang="en-US" dirty="0"/>
          </a:p>
        </p:txBody>
      </p:sp>
      <p:sp>
        <p:nvSpPr>
          <p:cNvPr id="5" name="文本框 2"/>
          <p:cNvSpPr txBox="1"/>
          <p:nvPr/>
        </p:nvSpPr>
        <p:spPr>
          <a:xfrm>
            <a:off x="446856" y="1097619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Webpack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V3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1" name="文本框 2"/>
          <p:cNvSpPr txBox="1"/>
          <p:nvPr/>
        </p:nvSpPr>
        <p:spPr>
          <a:xfrm>
            <a:off x="972384" y="1724056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Scope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Hoisting</a:t>
            </a: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(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作用域提升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)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3" name="文本框 2"/>
          <p:cNvSpPr txBox="1"/>
          <p:nvPr/>
        </p:nvSpPr>
        <p:spPr>
          <a:xfrm>
            <a:off x="972384" y="2158100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Magic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Comments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 （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配合动态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import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使用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）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81239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ppt模板_讲师ppt模板20141215</Template>
  <TotalTime>711</TotalTime>
  <Words>515</Words>
  <Application>Microsoft Macintosh PowerPoint</Application>
  <PresentationFormat>On-screen Show (16:9)</PresentationFormat>
  <Paragraphs>72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宋体</vt:lpstr>
      <vt:lpstr>微软雅黑</vt:lpstr>
      <vt:lpstr>Arial</vt:lpstr>
      <vt:lpstr>Office 主题​​</vt:lpstr>
      <vt:lpstr>Webpack 简介</vt:lpstr>
      <vt:lpstr>Webpack 概述</vt:lpstr>
      <vt:lpstr>Webpack 概述</vt:lpstr>
      <vt:lpstr>PowerPoint Presentation</vt:lpstr>
      <vt:lpstr>Webpack 版本更迭</vt:lpstr>
      <vt:lpstr>大版本变化</vt:lpstr>
      <vt:lpstr>功能进化</vt:lpstr>
      <vt:lpstr>功能进化</vt:lpstr>
      <vt:lpstr>功能进化</vt:lpstr>
      <vt:lpstr>版本迁移</vt:lpstr>
      <vt:lpstr>参与社区投票</vt:lpstr>
      <vt:lpstr>参与社区投票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大标题（30号）</dc:title>
  <dc:creator>ying yaoying</dc:creator>
  <cp:lastModifiedBy>Microsoft Office User</cp:lastModifiedBy>
  <cp:revision>58</cp:revision>
  <dcterms:created xsi:type="dcterms:W3CDTF">2016-05-10T03:26:00Z</dcterms:created>
  <dcterms:modified xsi:type="dcterms:W3CDTF">2017-12-02T09:26:08Z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

<file path=docProps/thumbnail.jpeg>
</file>